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1"/>
  </p:notesMasterIdLst>
  <p:sldIdLst>
    <p:sldId id="257" r:id="rId2"/>
    <p:sldId id="258" r:id="rId3"/>
    <p:sldId id="265" r:id="rId4"/>
    <p:sldId id="260" r:id="rId5"/>
    <p:sldId id="266" r:id="rId6"/>
    <p:sldId id="262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69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5C865-1DB3-4D9C-8ABE-6CEBAD6C8D7F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9B781-B964-4440-85C9-D0440ED5EC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2743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>
                <a:solidFill>
                  <a:prstClr val="black"/>
                </a:solidFill>
              </a:rPr>
              <a:pPr/>
              <a:t>2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0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>
                <a:solidFill>
                  <a:prstClr val="black"/>
                </a:solidFill>
              </a:rPr>
              <a:pPr/>
              <a:t>3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176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>
                <a:solidFill>
                  <a:prstClr val="black"/>
                </a:solidFill>
              </a:rPr>
              <a:pPr/>
              <a:t>4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764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>
                <a:solidFill>
                  <a:prstClr val="black"/>
                </a:solidFill>
              </a:rPr>
              <a:pPr/>
              <a:t>5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553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>
                <a:solidFill>
                  <a:prstClr val="black"/>
                </a:solidFill>
              </a:rPr>
              <a:pPr/>
              <a:t>6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822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>
                <a:solidFill>
                  <a:prstClr val="black"/>
                </a:solidFill>
              </a:rPr>
              <a:pPr/>
              <a:t>7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008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>
                <a:solidFill>
                  <a:prstClr val="black"/>
                </a:solidFill>
              </a:rPr>
              <a:pPr/>
              <a:t>8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523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>
                <a:solidFill>
                  <a:prstClr val="black"/>
                </a:solidFill>
              </a:rPr>
              <a:pPr/>
              <a:t>9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42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485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63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15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52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89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129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5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00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0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9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26FA-289A-47A4-9DB2-36250D803CC9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26/08/2022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6B6D5-E49B-468D-A565-A6E4E9BB073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20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ln w="38100">
            <a:solidFill>
              <a:schemeClr val="accent4"/>
            </a:solidFill>
          </a:ln>
        </p:spPr>
        <p:txBody>
          <a:bodyPr anchor="ctr">
            <a:normAutofit/>
          </a:bodyPr>
          <a:lstStyle/>
          <a:p>
            <a:r>
              <a:rPr lang="en-AU" dirty="0"/>
              <a:t>Graphing Motion</a:t>
            </a:r>
          </a:p>
        </p:txBody>
      </p:sp>
    </p:spTree>
    <p:extLst>
      <p:ext uri="{BB962C8B-B14F-4D97-AF65-F5344CB8AC3E}">
        <p14:creationId xmlns:p14="http://schemas.microsoft.com/office/powerpoint/2010/main" val="2847812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980118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prstClr val="white"/>
                </a:solidFill>
              </a:rPr>
              <a:t>Position-Time Graphs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84775"/>
            <a:ext cx="673536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Also known as x-t graphs, position-time graphs indicate the position (</a:t>
            </a:r>
            <a:r>
              <a:rPr lang="en-AU" sz="2800" i="1" dirty="0">
                <a:solidFill>
                  <a:prstClr val="black"/>
                </a:solidFill>
              </a:rPr>
              <a:t>x</a:t>
            </a:r>
            <a:r>
              <a:rPr lang="en-AU" sz="2800" dirty="0">
                <a:solidFill>
                  <a:prstClr val="black"/>
                </a:solidFill>
              </a:rPr>
              <a:t>) of an object in one dimension over time (</a:t>
            </a:r>
            <a:r>
              <a:rPr lang="en-AU" sz="2800" i="1" dirty="0">
                <a:solidFill>
                  <a:prstClr val="black"/>
                </a:solidFill>
              </a:rPr>
              <a:t>t</a:t>
            </a:r>
            <a:r>
              <a:rPr lang="en-AU" sz="2800" dirty="0">
                <a:solidFill>
                  <a:prstClr val="black"/>
                </a:solidFill>
              </a:rPr>
              <a:t>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Displacement-time (s-t) graphs are very similar but are not necessarily limited to one dimension.</a:t>
            </a:r>
          </a:p>
          <a:p>
            <a:endParaRPr lang="en-AU" sz="2800" dirty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This position-time graph represents the motion of a swimmer travelling 50 m along a pool, then resting and swimming back towards the starting position. The swimmer finishes halfway along the pool.</a:t>
            </a:r>
          </a:p>
        </p:txBody>
      </p:sp>
      <p:pic>
        <p:nvPicPr>
          <p:cNvPr id="5" name="Picture 4"/>
          <p:cNvPicPr>
            <a:picLocks/>
          </p:cNvPicPr>
          <p:nvPr/>
        </p:nvPicPr>
        <p:blipFill rotWithShape="1">
          <a:blip r:embed="rId3"/>
          <a:srcRect l="5380" r="13822"/>
          <a:stretch/>
        </p:blipFill>
        <p:spPr>
          <a:xfrm>
            <a:off x="6735365" y="1010246"/>
            <a:ext cx="5456635" cy="483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82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980118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prstClr val="white"/>
                </a:solidFill>
              </a:rPr>
              <a:t>Position-Time Graphs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0" y="584775"/>
                <a:ext cx="6735365" cy="4779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>
                    <a:solidFill>
                      <a:prstClr val="black"/>
                    </a:solidFill>
                  </a:rPr>
                  <a:t>The gradient of a position-time graph can be used to determine an object’s velocity: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rise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run</m:t>
                          </m:r>
                        </m:den>
                      </m:f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AU" sz="2800" b="0" dirty="0"/>
              </a:p>
              <a:p>
                <a:endParaRPr lang="en-AU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>
                    <a:solidFill>
                      <a:prstClr val="black"/>
                    </a:solidFill>
                  </a:rPr>
                  <a:t>A positive gradient indicates that the object is moving in the positive direction.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>
                    <a:solidFill>
                      <a:prstClr val="black"/>
                    </a:solidFill>
                  </a:rPr>
                  <a:t>A negative gradient indicates motion in the negative direction.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>
                    <a:solidFill>
                      <a:prstClr val="black"/>
                    </a:solidFill>
                  </a:rPr>
                  <a:t>A gradient of zero means the object is stationary.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4775"/>
                <a:ext cx="6735365" cy="4779770"/>
              </a:xfrm>
              <a:prstGeom prst="rect">
                <a:avLst/>
              </a:prstGeom>
              <a:blipFill>
                <a:blip r:embed="rId3"/>
                <a:stretch>
                  <a:fillRect l="-1629" t="-1276" r="-995" b="-26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849A49D-E9AE-C2E4-541F-07AC3D29F8F8}"/>
              </a:ext>
            </a:extLst>
          </p:cNvPr>
          <p:cNvPicPr>
            <a:picLocks/>
          </p:cNvPicPr>
          <p:nvPr/>
        </p:nvPicPr>
        <p:blipFill rotWithShape="1">
          <a:blip r:embed="rId4"/>
          <a:srcRect l="5380" r="13822"/>
          <a:stretch/>
        </p:blipFill>
        <p:spPr>
          <a:xfrm>
            <a:off x="6735365" y="1012489"/>
            <a:ext cx="5456635" cy="483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55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7724875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prstClr val="white"/>
                </a:solidFill>
              </a:rPr>
              <a:t>Non-Uniform Motion: Position-Time Graphs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84775"/>
            <a:ext cx="812569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If the velocity of an object is non-uniform (i.e. it is accelerating), its position-time graph will be curved.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The instantaneous velocity is equal to the gradient of the tangent to the curve at the point of interest.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The average velocity is equal to the gradient of a chord (straight line) between the two points of interest.</a:t>
            </a:r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3"/>
          <a:srcRect l="7949" r="5937"/>
          <a:stretch/>
        </p:blipFill>
        <p:spPr>
          <a:xfrm>
            <a:off x="8070272" y="1940707"/>
            <a:ext cx="4121728" cy="2976585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C1F4E86-51FE-8120-67C7-DE92AC6CB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802" y="3429000"/>
            <a:ext cx="4244253" cy="336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0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84775"/>
            <a:ext cx="5105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An increasing gradient means that the object is accelerating.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A decreasing gradient means that the object is decelerating.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CBBE9EE-7E2F-AE3E-560C-809F157526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548" y="1132609"/>
            <a:ext cx="7073452" cy="4592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9D4E7B-AE86-1C8B-9B13-453D75BE9E7A}"/>
              </a:ext>
            </a:extLst>
          </p:cNvPr>
          <p:cNvSpPr txBox="1"/>
          <p:nvPr/>
        </p:nvSpPr>
        <p:spPr>
          <a:xfrm>
            <a:off x="0" y="0"/>
            <a:ext cx="7724875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prstClr val="white"/>
                </a:solidFill>
              </a:rPr>
              <a:t>Non-Uniform Motion: Position-Time Graphs</a:t>
            </a:r>
          </a:p>
        </p:txBody>
      </p:sp>
    </p:spTree>
    <p:extLst>
      <p:ext uri="{BB962C8B-B14F-4D97-AF65-F5344CB8AC3E}">
        <p14:creationId xmlns:p14="http://schemas.microsoft.com/office/powerpoint/2010/main" val="4179766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956808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prstClr val="white"/>
                </a:solidFill>
              </a:rPr>
              <a:t>Velocity-Time Graphs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84775"/>
            <a:ext cx="740724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Also known as v-t graphs, velocity-time graphs indicate the velocity (</a:t>
            </a:r>
            <a:r>
              <a:rPr lang="en-AU" sz="2800" i="1" dirty="0">
                <a:solidFill>
                  <a:prstClr val="black"/>
                </a:solidFill>
              </a:rPr>
              <a:t>v</a:t>
            </a:r>
            <a:r>
              <a:rPr lang="en-AU" sz="2800" dirty="0">
                <a:solidFill>
                  <a:prstClr val="black"/>
                </a:solidFill>
              </a:rPr>
              <a:t>) of an object in one dimension over time (</a:t>
            </a:r>
            <a:r>
              <a:rPr lang="en-AU" sz="2800" i="1" dirty="0">
                <a:solidFill>
                  <a:prstClr val="black"/>
                </a:solidFill>
              </a:rPr>
              <a:t>t</a:t>
            </a:r>
            <a:r>
              <a:rPr lang="en-AU" sz="2800" dirty="0">
                <a:solidFill>
                  <a:prstClr val="black"/>
                </a:solidFill>
              </a:rPr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The graph to the right shows the movement of a small girl up and down a supermarket aisle.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For the first 4 seconds, she runs at a constant velocity in the positive direction (i.e. to the right)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From 4 to 6 seconds she continues in the same direction but slows down. At 6 she stops for a second.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She then accelerates in the negative direction (to the left), travels at a constant velocity for a second, then slows to a stop again.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799D92-8F41-1168-21B8-159F475FD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7247" y="746221"/>
            <a:ext cx="4757637" cy="536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90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956808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prstClr val="white"/>
                </a:solidFill>
              </a:rPr>
              <a:t>Velocity-Time Graphs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0" y="584775"/>
                <a:ext cx="7407247" cy="4779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>
                    <a:solidFill>
                      <a:prstClr val="black"/>
                    </a:solidFill>
                  </a:rPr>
                  <a:t>The gradient of a velocity-time graph can be used to determine an object’s acceleration: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rise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run</m:t>
                          </m:r>
                        </m:den>
                      </m:f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AU" sz="2800" b="0" dirty="0"/>
              </a:p>
              <a:p>
                <a:endParaRPr lang="en-AU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>
                    <a:solidFill>
                      <a:prstClr val="black"/>
                    </a:solidFill>
                  </a:rPr>
                  <a:t>A positive gradient indicates that the object is accelerating in the positive direction.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>
                    <a:solidFill>
                      <a:prstClr val="black"/>
                    </a:solidFill>
                  </a:rPr>
                  <a:t>A negative gradient indicates acceleration in the negative direction.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>
                    <a:solidFill>
                      <a:prstClr val="black"/>
                    </a:solidFill>
                  </a:rPr>
                  <a:t>A gradient of zero means the object is moving at a constant velocity.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4775"/>
                <a:ext cx="7407247" cy="4779770"/>
              </a:xfrm>
              <a:prstGeom prst="rect">
                <a:avLst/>
              </a:prstGeom>
              <a:blipFill>
                <a:blip r:embed="rId3"/>
                <a:stretch>
                  <a:fillRect l="-1481" t="-1276" r="-412" b="-26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44AA9AC-5AE3-210F-BABB-AA6029C492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7247" y="746221"/>
            <a:ext cx="4757637" cy="536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6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956808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prstClr val="white"/>
                </a:solidFill>
              </a:rPr>
              <a:t>Velocity-Time Graphs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84775"/>
            <a:ext cx="74072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The area under a velocity-time graph can be used to determine an object’s displacement.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Any areas above the time axis represent positive displacement.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Any areas below the time axis represent negative displacement.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4AA9AC-5AE3-210F-BABB-AA6029C492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7247" y="746221"/>
            <a:ext cx="4757637" cy="536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2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4708630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>
                <a:solidFill>
                  <a:prstClr val="white"/>
                </a:solidFill>
              </a:rPr>
              <a:t>Acceleration-Time Graphs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84775"/>
            <a:ext cx="74072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Also known as a-t graphs, acceleration-time graphs indicate the acceleration (</a:t>
            </a:r>
            <a:r>
              <a:rPr lang="en-AU" sz="2800" i="1" dirty="0">
                <a:solidFill>
                  <a:prstClr val="black"/>
                </a:solidFill>
              </a:rPr>
              <a:t>a</a:t>
            </a:r>
            <a:r>
              <a:rPr lang="en-AU" sz="2800" dirty="0">
                <a:solidFill>
                  <a:prstClr val="black"/>
                </a:solidFill>
              </a:rPr>
              <a:t>) of an object in one dimension over time (</a:t>
            </a:r>
            <a:r>
              <a:rPr lang="en-AU" sz="2800" i="1" dirty="0">
                <a:solidFill>
                  <a:prstClr val="black"/>
                </a:solidFill>
              </a:rPr>
              <a:t>t</a:t>
            </a:r>
            <a:r>
              <a:rPr lang="en-AU" sz="2800" dirty="0">
                <a:solidFill>
                  <a:prstClr val="black"/>
                </a:solidFill>
              </a:rPr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The area under an acceleration-time graph can be used to determine an object’s change in velocity.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Any areas above the time axis represent positive change in velocity.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</a:rPr>
              <a:t>Any areas below the time axis represent negative change in velocity.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E6A25F-9835-E28B-4D8C-99F870A647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78" r="9185"/>
          <a:stretch/>
        </p:blipFill>
        <p:spPr>
          <a:xfrm>
            <a:off x="7363691" y="928669"/>
            <a:ext cx="4828309" cy="500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94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281</TotalTime>
  <Words>531</Words>
  <Application>Microsoft Office PowerPoint</Application>
  <PresentationFormat>Widescreen</PresentationFormat>
  <Paragraphs>50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Graphing Motion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position, velocity and acceleration over time </dc:title>
  <dc:creator>teacher</dc:creator>
  <cp:lastModifiedBy>AXTENS Nathan [Harrisdale Senior High School]</cp:lastModifiedBy>
  <cp:revision>10</cp:revision>
  <dcterms:created xsi:type="dcterms:W3CDTF">2021-07-19T14:08:33Z</dcterms:created>
  <dcterms:modified xsi:type="dcterms:W3CDTF">2022-08-26T04:07:55Z</dcterms:modified>
</cp:coreProperties>
</file>